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sldIdLst>
    <p:sldId id="256" r:id="rId2"/>
    <p:sldId id="257" r:id="rId3"/>
    <p:sldId id="258" r:id="rId4"/>
    <p:sldId id="266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F5D3EF-E6EA-4125-A1AC-0B736DA412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50879AE-CE6A-420B-9F4C-2F145B5355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1EEEDE4-2A6C-4819-9FF3-DE15DA464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50B066-0AD5-4101-BE40-0E57702EB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3934B34-4941-4A8A-B32E-0A8C56899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81037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A963BB-C976-48EB-9EDB-2AB12AEB2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8CE389B-AA85-42F2-8848-922BBC9F5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6D771B5-142C-4A27-A984-1F1CD6858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3B2F199-C8DC-4D0C-901B-762A5375B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5A6231C-3329-4C30-BA07-098D25A56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9447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201A1D-028A-4D6D-9F36-D48A78903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198E2B6-65E1-47A4-90EB-CE83C6901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C5A9185-F930-4E69-A618-9074E55DD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E79E8B-160A-4B61-BAA9-47203DFAF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300D3B1-EAD6-44A3-AC9E-BD5E9E281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51702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82D158-8EEB-4DF0-8672-BD3C94727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3C5E110-E7E4-4F28-BB0C-41866A78B1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D099DA8-0944-4A6B-BE20-A77BCF591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0439DCD-E417-42E8-B6B0-4BFE83E60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F2B92C7-3B1B-43E9-857A-F77FD6C07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CF8AFC-0548-45CE-9205-06C7ED244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56061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ECC0A-61E8-4ACA-B739-1CEDE9E9B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865F5DA-29AB-451D-A7D8-DC230718FF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6C5B3A-EB60-4003-B961-466205BEB6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43C20A4-6D85-415A-BEF3-4E91FDB44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6EA17BF-D3A2-488E-867A-8872A8A5E9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F95290F-CA6F-403C-A441-E7B53F0E4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7936330-8D37-49A1-8236-28D7D90E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B97F9FD-ACAA-4AD8-8D31-E3A93689F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6294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155D77-3F13-4DD9-B1FF-964B978FD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D2DCA74-90B6-416D-9E00-0EF8FA57A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5A664B9-5047-4F5E-9273-AFB30DB2B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4FB3D3B-6698-47B7-811D-05AA12C11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17828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330B261-B050-467E-9C17-E445E5124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AE91FA5-ADD9-46FA-A252-69E0323A6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58DBB72-D954-40A8-9A6A-51A01823B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76140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F20BCF-64D4-45F0-930C-EA9AE512D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7B39209-46CB-45BD-AA35-BBEEE9587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12B86E1-E83F-4D4D-A57B-57669EC9EC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150F444-F058-4BCB-93E3-1148B34BC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1575654-E84E-43A0-BB47-4C35C97EF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4DCBE1E-A960-45F0-8870-2AF90BE87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24247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3C5CFC-E11A-4635-88E1-0BD0CA119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6AF73A0-5C78-4B3F-8BA4-81922CD74A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B48A22A-CCF4-4176-91D6-FD81888DA4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4BCDD83-03B5-4A28-8663-ACDDC4D3C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CC524C-E677-4A2B-9EF2-DFD0F03DD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8E3668F-CC0C-47AF-8134-07AD187C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6890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BA42C7-A858-47C1-BB89-9DE81A4CD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6BD774C-7070-4271-8010-4B30EED10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153CD7-A82A-4490-869F-FF4AB2DC1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C2E339-618B-4235-A88B-4A3705018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463457-0368-4705-AC83-92F049621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54890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A624F16-E24E-4DE1-9660-AA577E8225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8213CB9-AFAC-4576-B505-996F21A568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CB25C64-E311-49EA-9C18-6CFE34E32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08183C5-E425-42B3-A0B5-6BEF29B6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1D6E04-73BF-4EE2-A089-4B99F118B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9984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D08CE19-D575-4B03-B967-3102D5AB8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6634816-5BEA-4F48-A476-8BE06EADD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6E7722-79BA-4E05-A925-31DFC8012C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7A0CE-3FFC-4DD9-8E34-3962C4A6129F}" type="datetimeFigureOut">
              <a:rPr lang="es-CO" smtClean="0"/>
              <a:t>14/12/2018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09A647D-05B6-4DB7-90CD-C92DCEFC87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C4D7EE8-8A34-44D0-83AF-5A9C923844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10BB4-9269-4A7E-88AC-1F7CFF84E4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6624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E4392B-13DE-4C14-B390-BF683A9B9A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1459" y="-69981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s-CO" dirty="0">
                <a:solidFill>
                  <a:srgbClr val="FF0000"/>
                </a:solidFill>
                <a:latin typeface="Broadway" panose="04040905080B02020502" pitchFamily="82" charset="0"/>
              </a:rPr>
              <a:t>APRENDIZAJE BASADO EN PROYECTOS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B456D52-F8E6-49DE-B5BC-B349FC60D9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74732" y="4034450"/>
            <a:ext cx="9144000" cy="1655762"/>
          </a:xfrm>
        </p:spPr>
        <p:txBody>
          <a:bodyPr/>
          <a:lstStyle/>
          <a:p>
            <a:r>
              <a:rPr lang="es-CO" dirty="0"/>
              <a:t>«un plan de trabajo libremente elegido</a:t>
            </a:r>
            <a:br>
              <a:rPr lang="es-CO" dirty="0"/>
            </a:br>
            <a:r>
              <a:rPr lang="es-CO" dirty="0"/>
              <a:t>con el objeto de realizar algo que nos interesa». </a:t>
            </a:r>
            <a:r>
              <a:rPr lang="es-CO" sz="1400" dirty="0"/>
              <a:t>William H. Kilpatrick </a:t>
            </a:r>
            <a:br>
              <a:rPr lang="es-CO" dirty="0"/>
            </a:br>
            <a:br>
              <a:rPr lang="es-CO" dirty="0"/>
            </a:br>
            <a:endParaRPr lang="es-CO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FB6B876-FEC4-4EC1-A935-5E3392BF6D96}"/>
              </a:ext>
            </a:extLst>
          </p:cNvPr>
          <p:cNvSpPr/>
          <p:nvPr/>
        </p:nvSpPr>
        <p:spPr>
          <a:xfrm>
            <a:off x="605522" y="5547996"/>
            <a:ext cx="109809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srgbClr val="000000"/>
                </a:solidFill>
                <a:latin typeface="Neris Light"/>
              </a:rPr>
              <a:t> «Un conjunto de </a:t>
            </a:r>
            <a:r>
              <a:rPr lang="es-CO" dirty="0">
                <a:solidFill>
                  <a:srgbClr val="FF0000"/>
                </a:solidFill>
                <a:latin typeface="Neris Light"/>
              </a:rPr>
              <a:t>tareas de aprendizaje </a:t>
            </a:r>
            <a:r>
              <a:rPr lang="es-CO" dirty="0">
                <a:solidFill>
                  <a:srgbClr val="000000"/>
                </a:solidFill>
                <a:latin typeface="Neris Light"/>
              </a:rPr>
              <a:t>basada en la </a:t>
            </a:r>
            <a:r>
              <a:rPr lang="es-CO" dirty="0">
                <a:solidFill>
                  <a:srgbClr val="FF0000"/>
                </a:solidFill>
                <a:latin typeface="Neris Light"/>
              </a:rPr>
              <a:t>resolución de preguntas </a:t>
            </a:r>
            <a:r>
              <a:rPr lang="es-CO" dirty="0">
                <a:solidFill>
                  <a:srgbClr val="000000"/>
                </a:solidFill>
                <a:latin typeface="Neris Light"/>
              </a:rPr>
              <a:t>y/o problemas, que implica al alumno en el </a:t>
            </a:r>
            <a:r>
              <a:rPr lang="es-CO" dirty="0">
                <a:solidFill>
                  <a:srgbClr val="FF0000"/>
                </a:solidFill>
                <a:latin typeface="Neris Light"/>
              </a:rPr>
              <a:t>diseño y planificación del aprendizaje</a:t>
            </a:r>
            <a:r>
              <a:rPr lang="es-CO" dirty="0">
                <a:solidFill>
                  <a:srgbClr val="000000"/>
                </a:solidFill>
                <a:latin typeface="Neris Light"/>
              </a:rPr>
              <a:t>, en la </a:t>
            </a:r>
            <a:r>
              <a:rPr lang="es-CO" dirty="0">
                <a:solidFill>
                  <a:srgbClr val="FF0000"/>
                </a:solidFill>
                <a:latin typeface="Neris Light"/>
              </a:rPr>
              <a:t>toma de decisiones y en procesos de investigación</a:t>
            </a:r>
            <a:r>
              <a:rPr lang="es-CO" dirty="0">
                <a:solidFill>
                  <a:srgbClr val="000000"/>
                </a:solidFill>
                <a:latin typeface="Neris Light"/>
              </a:rPr>
              <a:t>, dándoles la oportunidad para </a:t>
            </a:r>
            <a:r>
              <a:rPr lang="es-CO" dirty="0">
                <a:solidFill>
                  <a:srgbClr val="FF0000"/>
                </a:solidFill>
                <a:latin typeface="Neris Light"/>
              </a:rPr>
              <a:t>trabajar de manera relativamente autónoma </a:t>
            </a:r>
            <a:r>
              <a:rPr lang="es-CO" dirty="0">
                <a:solidFill>
                  <a:srgbClr val="000000"/>
                </a:solidFill>
                <a:latin typeface="Neris Light"/>
              </a:rPr>
              <a:t>durante la mayor parte del tiempo, que culmina en la realización de un </a:t>
            </a:r>
            <a:r>
              <a:rPr lang="es-CO" dirty="0">
                <a:solidFill>
                  <a:srgbClr val="FF0000"/>
                </a:solidFill>
                <a:latin typeface="Neris Light"/>
              </a:rPr>
              <a:t>producto final </a:t>
            </a:r>
            <a:r>
              <a:rPr lang="es-CO" dirty="0">
                <a:solidFill>
                  <a:srgbClr val="000000"/>
                </a:solidFill>
                <a:latin typeface="Neris Light"/>
              </a:rPr>
              <a:t>presentado ante los demás», (Sánchez, 2017, p. 1).</a:t>
            </a:r>
            <a:r>
              <a:rPr lang="es-CO" dirty="0"/>
              <a:t> </a:t>
            </a:r>
            <a:br>
              <a:rPr lang="es-CO" dirty="0"/>
            </a:br>
            <a:endParaRPr lang="es-CO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F1D06AB-CA0B-4DA3-9503-AD537BD2E2CE}"/>
              </a:ext>
            </a:extLst>
          </p:cNvPr>
          <p:cNvSpPr txBox="1"/>
          <p:nvPr/>
        </p:nvSpPr>
        <p:spPr>
          <a:xfrm>
            <a:off x="874643" y="2936465"/>
            <a:ext cx="45587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dirty="0"/>
              <a:t>Metodología del modelo de Escuela Activa </a:t>
            </a:r>
          </a:p>
        </p:txBody>
      </p:sp>
    </p:spTree>
    <p:extLst>
      <p:ext uri="{BB962C8B-B14F-4D97-AF65-F5344CB8AC3E}">
        <p14:creationId xmlns:p14="http://schemas.microsoft.com/office/powerpoint/2010/main" val="4026300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01AE2E-16FC-4864-8320-5866CDAD1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>
                <a:solidFill>
                  <a:srgbClr val="000066"/>
                </a:solidFill>
                <a:latin typeface="Broadway" panose="04040905080B02020502" pitchFamily="82" charset="0"/>
              </a:rPr>
              <a:t>TIPOS DE PROYECTOS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4B636DD-5535-450C-ABA5-BF68226E2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5655365" cy="64633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es-CO" dirty="0"/>
              <a:t>Proyecto de apreciación, recreación o de consumo            </a:t>
            </a:r>
            <a:br>
              <a:rPr lang="es-CO" dirty="0"/>
            </a:br>
            <a:endParaRPr lang="es-CO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4B35D4F-A1BA-4BAE-9BA5-339305964136}"/>
              </a:ext>
            </a:extLst>
          </p:cNvPr>
          <p:cNvSpPr/>
          <p:nvPr/>
        </p:nvSpPr>
        <p:spPr>
          <a:xfrm>
            <a:off x="5257800" y="2928443"/>
            <a:ext cx="6096000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s-CO" dirty="0">
                <a:solidFill>
                  <a:srgbClr val="000000"/>
                </a:solidFill>
                <a:latin typeface="Neris Light"/>
              </a:rPr>
              <a:t>Proyecto de creación, de creatividad o de producción</a:t>
            </a:r>
            <a:r>
              <a:rPr lang="es-CO" dirty="0"/>
              <a:t> </a:t>
            </a:r>
            <a:br>
              <a:rPr lang="es-CO" dirty="0"/>
            </a:br>
            <a:endParaRPr lang="es-CO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9C6C3EC-120D-49DB-9BEE-D842F3772732}"/>
              </a:ext>
            </a:extLst>
          </p:cNvPr>
          <p:cNvSpPr txBox="1"/>
          <p:nvPr/>
        </p:nvSpPr>
        <p:spPr>
          <a:xfrm>
            <a:off x="1563756" y="4166198"/>
            <a:ext cx="3790124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O" dirty="0"/>
              <a:t>Proyecto de solución de problemas </a:t>
            </a:r>
            <a:br>
              <a:rPr lang="es-CO" dirty="0"/>
            </a:br>
            <a:endParaRPr lang="es-CO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6723D1E-B2B6-4117-9D06-93C87CF435FD}"/>
              </a:ext>
            </a:extLst>
          </p:cNvPr>
          <p:cNvSpPr txBox="1"/>
          <p:nvPr/>
        </p:nvSpPr>
        <p:spPr>
          <a:xfrm>
            <a:off x="5976730" y="5353878"/>
            <a:ext cx="4518992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O" dirty="0"/>
              <a:t>Proyectos para la adquisición de un aprendizaje específico o adiestramiento </a:t>
            </a:r>
            <a:br>
              <a:rPr lang="es-CO" dirty="0"/>
            </a:br>
            <a:endParaRPr lang="es-CO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96ED341-0999-48E5-8241-48A6F4CB068C}"/>
              </a:ext>
            </a:extLst>
          </p:cNvPr>
          <p:cNvSpPr txBox="1"/>
          <p:nvPr/>
        </p:nvSpPr>
        <p:spPr>
          <a:xfrm>
            <a:off x="2729948" y="3224155"/>
            <a:ext cx="2252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>
                <a:solidFill>
                  <a:srgbClr val="FF0000"/>
                </a:solidFill>
              </a:rPr>
              <a:t>manualidad</a:t>
            </a:r>
            <a:r>
              <a:rPr lang="es-CO" dirty="0"/>
              <a:t> </a:t>
            </a:r>
            <a:br>
              <a:rPr lang="es-CO" dirty="0"/>
            </a:br>
            <a:endParaRPr lang="es-CO" dirty="0"/>
          </a:p>
        </p:txBody>
      </p:sp>
      <p:cxnSp>
        <p:nvCxnSpPr>
          <p:cNvPr id="9" name="Conector: angular 8">
            <a:extLst>
              <a:ext uri="{FF2B5EF4-FFF2-40B4-BE49-F238E27FC236}">
                <a16:creationId xmlns:a16="http://schemas.microsoft.com/office/drawing/2014/main" id="{590DEF34-6C3F-4939-83EF-C6B477BC68D4}"/>
              </a:ext>
            </a:extLst>
          </p:cNvPr>
          <p:cNvCxnSpPr>
            <a:cxnSpLocks/>
            <a:stCxn id="5" idx="3"/>
          </p:cNvCxnSpPr>
          <p:nvPr/>
        </p:nvCxnSpPr>
        <p:spPr>
          <a:xfrm>
            <a:off x="5353880" y="4489364"/>
            <a:ext cx="1053546" cy="26435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adroTexto 9">
            <a:extLst>
              <a:ext uri="{FF2B5EF4-FFF2-40B4-BE49-F238E27FC236}">
                <a16:creationId xmlns:a16="http://schemas.microsoft.com/office/drawing/2014/main" id="{2336B4B5-41CA-46E1-83BA-22875F14BD3F}"/>
              </a:ext>
            </a:extLst>
          </p:cNvPr>
          <p:cNvSpPr txBox="1"/>
          <p:nvPr/>
        </p:nvSpPr>
        <p:spPr>
          <a:xfrm>
            <a:off x="7666384" y="2053868"/>
            <a:ext cx="22528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>
                <a:solidFill>
                  <a:srgbClr val="FF0000"/>
                </a:solidFill>
              </a:rPr>
              <a:t>Escuchar una pieza musical </a:t>
            </a:r>
            <a:br>
              <a:rPr lang="es-CO" dirty="0"/>
            </a:br>
            <a:endParaRPr lang="es-CO" dirty="0"/>
          </a:p>
        </p:txBody>
      </p:sp>
      <p:cxnSp>
        <p:nvCxnSpPr>
          <p:cNvPr id="11" name="Conector: angular 10">
            <a:extLst>
              <a:ext uri="{FF2B5EF4-FFF2-40B4-BE49-F238E27FC236}">
                <a16:creationId xmlns:a16="http://schemas.microsoft.com/office/drawing/2014/main" id="{3308444F-EB4A-4E39-91FA-757ABFDA1BE4}"/>
              </a:ext>
            </a:extLst>
          </p:cNvPr>
          <p:cNvCxnSpPr>
            <a:cxnSpLocks/>
          </p:cNvCxnSpPr>
          <p:nvPr/>
        </p:nvCxnSpPr>
        <p:spPr>
          <a:xfrm>
            <a:off x="6493564" y="2053868"/>
            <a:ext cx="894523" cy="22945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: angular 17">
            <a:extLst>
              <a:ext uri="{FF2B5EF4-FFF2-40B4-BE49-F238E27FC236}">
                <a16:creationId xmlns:a16="http://schemas.microsoft.com/office/drawing/2014/main" id="{3BE2E6B8-3893-4A5A-8C67-1C493F757AFB}"/>
              </a:ext>
            </a:extLst>
          </p:cNvPr>
          <p:cNvCxnSpPr/>
          <p:nvPr/>
        </p:nvCxnSpPr>
        <p:spPr>
          <a:xfrm rot="10800000" flipV="1">
            <a:off x="4147930" y="3114260"/>
            <a:ext cx="1109870" cy="31473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BAC100D4-B535-43A0-94B5-897C957724BC}"/>
              </a:ext>
            </a:extLst>
          </p:cNvPr>
          <p:cNvSpPr txBox="1"/>
          <p:nvPr/>
        </p:nvSpPr>
        <p:spPr>
          <a:xfrm>
            <a:off x="6215272" y="4489363"/>
            <a:ext cx="3790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>
                <a:solidFill>
                  <a:srgbClr val="FF0000"/>
                </a:solidFill>
              </a:rPr>
              <a:t> responder  interrogante intelectual </a:t>
            </a:r>
            <a:br>
              <a:rPr lang="es-CO" dirty="0">
                <a:solidFill>
                  <a:srgbClr val="FF0000"/>
                </a:solidFill>
              </a:rPr>
            </a:b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4F16338B-25D6-48FB-9883-55E462732CDB}"/>
              </a:ext>
            </a:extLst>
          </p:cNvPr>
          <p:cNvSpPr txBox="1"/>
          <p:nvPr/>
        </p:nvSpPr>
        <p:spPr>
          <a:xfrm>
            <a:off x="1179442" y="5403953"/>
            <a:ext cx="43069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>
                <a:solidFill>
                  <a:srgbClr val="FF0000"/>
                </a:solidFill>
              </a:rPr>
              <a:t>Adquirir determinada habilidad o conocimiento específico motivado por deseo de aprender. </a:t>
            </a:r>
            <a:br>
              <a:rPr lang="es-CO" dirty="0">
                <a:solidFill>
                  <a:srgbClr val="FF0000"/>
                </a:solidFill>
              </a:rPr>
            </a:br>
            <a:endParaRPr lang="es-CO" dirty="0">
              <a:solidFill>
                <a:srgbClr val="FF0000"/>
              </a:solidFill>
            </a:endParaRPr>
          </a:p>
        </p:txBody>
      </p:sp>
      <p:cxnSp>
        <p:nvCxnSpPr>
          <p:cNvPr id="23" name="Conector: angular 22">
            <a:extLst>
              <a:ext uri="{FF2B5EF4-FFF2-40B4-BE49-F238E27FC236}">
                <a16:creationId xmlns:a16="http://schemas.microsoft.com/office/drawing/2014/main" id="{2C7BF475-14F0-4327-8703-1BE55DF9CA83}"/>
              </a:ext>
            </a:extLst>
          </p:cNvPr>
          <p:cNvCxnSpPr>
            <a:cxnSpLocks/>
          </p:cNvCxnSpPr>
          <p:nvPr/>
        </p:nvCxnSpPr>
        <p:spPr>
          <a:xfrm rot="10800000" flipV="1">
            <a:off x="4996070" y="5618921"/>
            <a:ext cx="980661" cy="38519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678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45CE7E-E5EF-4A2E-B84E-0D3C1BE00873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CO" dirty="0">
                <a:latin typeface="Broadway" panose="04040905080B02020502" pitchFamily="82" charset="0"/>
              </a:rPr>
              <a:t>CRITERIOS QUE DEBE CUMPLIR UN PROYECTO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27E161D-3100-4826-82B1-E881A4B82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s-CO" dirty="0"/>
              <a:t>Debe tener sentido para los estudiantes (atractivo y real).</a:t>
            </a:r>
          </a:p>
          <a:p>
            <a:pPr marL="0" indent="0">
              <a:buNone/>
            </a:pPr>
            <a:br>
              <a:rPr lang="es-CO" dirty="0"/>
            </a:br>
            <a:r>
              <a:rPr lang="es-CO" dirty="0"/>
              <a:t>		2. 	Los alumnos deben percibirlo como algo que 				quieren hacer bien porque les importa de verdad 				(motivador).</a:t>
            </a:r>
          </a:p>
          <a:p>
            <a:pPr marL="0" indent="0">
              <a:buNone/>
            </a:pPr>
            <a:br>
              <a:rPr lang="es-CO" dirty="0"/>
            </a:br>
            <a:r>
              <a:rPr lang="es-CO" dirty="0"/>
              <a:t>			3. 	El proyecto tiene que tener un propósito 					educativo basado en los 	estándares de 					aprendizaje de la materia o el tema que trata. </a:t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94465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5FAD133F-F558-4E80-AC97-1473AE3EA208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l="14936" t="25357" r="13951" b="34494"/>
          <a:stretch/>
        </p:blipFill>
        <p:spPr bwMode="auto">
          <a:xfrm>
            <a:off x="2623930" y="1690689"/>
            <a:ext cx="8601962" cy="41402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3D6B6E3-A7CE-4446-AA7E-689007297A1B}"/>
              </a:ext>
            </a:extLst>
          </p:cNvPr>
          <p:cNvSpPr txBox="1"/>
          <p:nvPr/>
        </p:nvSpPr>
        <p:spPr>
          <a:xfrm>
            <a:off x="1696278" y="583096"/>
            <a:ext cx="3392557" cy="649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/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1CECC6A2-8746-42F8-83EA-D1D36A786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6023"/>
          </a:xfrm>
        </p:spPr>
        <p:txBody>
          <a:bodyPr>
            <a:noAutofit/>
          </a:bodyPr>
          <a:lstStyle/>
          <a:p>
            <a:pPr algn="ctr"/>
            <a:r>
              <a:rPr lang="es-CO" sz="3600" dirty="0">
                <a:solidFill>
                  <a:srgbClr val="002060"/>
                </a:solidFill>
                <a:latin typeface="Broadway" panose="04040905080B02020502" pitchFamily="82" charset="0"/>
              </a:rPr>
              <a:t>ELEMENTOS DE UN PROYECTO DE CALIDAD</a:t>
            </a:r>
          </a:p>
        </p:txBody>
      </p:sp>
    </p:spTree>
    <p:extLst>
      <p:ext uri="{BB962C8B-B14F-4D97-AF65-F5344CB8AC3E}">
        <p14:creationId xmlns:p14="http://schemas.microsoft.com/office/powerpoint/2010/main" val="322419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27DEEEFF-CDEF-480B-B98D-2EC0373A3C68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l="31908" t="36224" r="29735" b="8534"/>
          <a:stretch/>
        </p:blipFill>
        <p:spPr bwMode="auto">
          <a:xfrm>
            <a:off x="2792273" y="490331"/>
            <a:ext cx="7504666" cy="54519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5740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C78CA7-99B7-4C36-BFB7-5955A06D7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5043"/>
            <a:ext cx="10515600" cy="5872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4800" dirty="0">
                <a:solidFill>
                  <a:srgbClr val="FF0000"/>
                </a:solidFill>
                <a:latin typeface="Broadway" panose="04040905080B02020502" pitchFamily="82" charset="0"/>
              </a:rPr>
              <a:t>ABP</a:t>
            </a:r>
          </a:p>
        </p:txBody>
      </p:sp>
      <p:sp>
        <p:nvSpPr>
          <p:cNvPr id="4" name="Flecha: hacia abajo 3">
            <a:extLst>
              <a:ext uri="{FF2B5EF4-FFF2-40B4-BE49-F238E27FC236}">
                <a16:creationId xmlns:a16="http://schemas.microsoft.com/office/drawing/2014/main" id="{8D3A3904-DEF6-4D08-8B1F-D9A948DA653B}"/>
              </a:ext>
            </a:extLst>
          </p:cNvPr>
          <p:cNvSpPr/>
          <p:nvPr/>
        </p:nvSpPr>
        <p:spPr>
          <a:xfrm rot="17444465">
            <a:off x="2274502" y="415130"/>
            <a:ext cx="1311965" cy="98066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8586B5E-118E-4DE3-BE05-5AA40C659CD6}"/>
              </a:ext>
            </a:extLst>
          </p:cNvPr>
          <p:cNvSpPr txBox="1"/>
          <p:nvPr/>
        </p:nvSpPr>
        <p:spPr>
          <a:xfrm>
            <a:off x="5963478" y="237213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O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F2748B0-59FA-487C-9D51-D7A7989B84D8}"/>
              </a:ext>
            </a:extLst>
          </p:cNvPr>
          <p:cNvSpPr txBox="1"/>
          <p:nvPr/>
        </p:nvSpPr>
        <p:spPr>
          <a:xfrm>
            <a:off x="3479649" y="660197"/>
            <a:ext cx="3100209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/>
              <a:t>ELEMENTOS DE APRENDIZAJE COLABORATIVO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2CE5F59-9565-491C-95DA-8DBDBB8C502E}"/>
              </a:ext>
            </a:extLst>
          </p:cNvPr>
          <p:cNvSpPr txBox="1"/>
          <p:nvPr/>
        </p:nvSpPr>
        <p:spPr>
          <a:xfrm rot="1303392">
            <a:off x="2437646" y="691782"/>
            <a:ext cx="848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Integra</a:t>
            </a:r>
          </a:p>
        </p:txBody>
      </p:sp>
      <p:sp>
        <p:nvSpPr>
          <p:cNvPr id="8" name="Flecha: hacia abajo 7">
            <a:extLst>
              <a:ext uri="{FF2B5EF4-FFF2-40B4-BE49-F238E27FC236}">
                <a16:creationId xmlns:a16="http://schemas.microsoft.com/office/drawing/2014/main" id="{8411E7C4-7F57-43E5-8177-D193ADC6F2C1}"/>
              </a:ext>
            </a:extLst>
          </p:cNvPr>
          <p:cNvSpPr/>
          <p:nvPr/>
        </p:nvSpPr>
        <p:spPr>
          <a:xfrm rot="17444465">
            <a:off x="6640298" y="754043"/>
            <a:ext cx="1311965" cy="98066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C03E92F-648D-445A-AB22-E7E122FD1B96}"/>
              </a:ext>
            </a:extLst>
          </p:cNvPr>
          <p:cNvSpPr txBox="1"/>
          <p:nvPr/>
        </p:nvSpPr>
        <p:spPr>
          <a:xfrm rot="1303392">
            <a:off x="6758790" y="1088887"/>
            <a:ext cx="1187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Pretende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5491243-E8BE-4454-B80F-8BA8EC4FCB27}"/>
              </a:ext>
            </a:extLst>
          </p:cNvPr>
          <p:cNvSpPr txBox="1"/>
          <p:nvPr/>
        </p:nvSpPr>
        <p:spPr>
          <a:xfrm>
            <a:off x="7937340" y="1127856"/>
            <a:ext cx="2798526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/>
              <a:t>Centrar el proceso de enseñanza aprendizaje en el estudiante </a:t>
            </a:r>
            <a:br>
              <a:rPr lang="es-CO" dirty="0"/>
            </a:br>
            <a:endParaRPr lang="es-CO" dirty="0"/>
          </a:p>
        </p:txBody>
      </p:sp>
      <p:sp>
        <p:nvSpPr>
          <p:cNvPr id="13" name="Flecha: hacia abajo 12">
            <a:extLst>
              <a:ext uri="{FF2B5EF4-FFF2-40B4-BE49-F238E27FC236}">
                <a16:creationId xmlns:a16="http://schemas.microsoft.com/office/drawing/2014/main" id="{1AE9F9F3-8F8C-452C-9828-7EA76096FE3B}"/>
              </a:ext>
            </a:extLst>
          </p:cNvPr>
          <p:cNvSpPr/>
          <p:nvPr/>
        </p:nvSpPr>
        <p:spPr>
          <a:xfrm rot="3540544">
            <a:off x="7669638" y="2355824"/>
            <a:ext cx="1311965" cy="11845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9C04733C-748F-40CA-A1A8-A2C516755DE7}"/>
              </a:ext>
            </a:extLst>
          </p:cNvPr>
          <p:cNvSpPr txBox="1"/>
          <p:nvPr/>
        </p:nvSpPr>
        <p:spPr>
          <a:xfrm rot="19870976">
            <a:off x="7691398" y="2722210"/>
            <a:ext cx="1432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Para Lograr 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227A927A-9A58-436C-A3F9-9CCD76BBEE79}"/>
              </a:ext>
            </a:extLst>
          </p:cNvPr>
          <p:cNvSpPr txBox="1"/>
          <p:nvPr/>
        </p:nvSpPr>
        <p:spPr>
          <a:xfrm>
            <a:off x="1300546" y="3060163"/>
            <a:ext cx="6400800" cy="34163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Que el estudiantes sea el protagonista de su proceso de aprendizaje.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 Crear un  aprendizaje dinámico.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Cambiar los roles tanto del profesor (guía) como del estudiante.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O" dirty="0"/>
              <a:t>Transformar la idea de logro: de ser considerado un proceso individual al grupal e interdependiente. Mi logro depende del logro de los demás. Yo influyo en el logro de los demás. </a:t>
            </a:r>
          </a:p>
          <a:p>
            <a:pPr algn="just"/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398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7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FACF8B-DE68-4A1E-AAE2-CBC47D5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6023"/>
          </a:xfrm>
        </p:spPr>
        <p:txBody>
          <a:bodyPr>
            <a:noAutofit/>
          </a:bodyPr>
          <a:lstStyle/>
          <a:p>
            <a:pPr algn="ctr"/>
            <a:r>
              <a:rPr lang="es-CO" sz="3600" dirty="0">
                <a:solidFill>
                  <a:srgbClr val="002060"/>
                </a:solidFill>
                <a:latin typeface="Broadway" panose="04040905080B02020502" pitchFamily="82" charset="0"/>
              </a:rPr>
              <a:t>IMPLEMENTACION DEL ABP EN EL AULA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5D8D2D27-86A5-4E5E-BCE3-2FF8F9497FFF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l="27834" t="26565" r="25831" b="11853"/>
          <a:stretch/>
        </p:blipFill>
        <p:spPr bwMode="auto">
          <a:xfrm>
            <a:off x="3184359" y="1139687"/>
            <a:ext cx="7576405" cy="50770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79007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1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FE5C7B-2438-41FB-8A2A-1B076F65A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F2D0BD7-F6DE-4F0E-B28B-CE6742D6C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526517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136F4B-6A1C-4BDF-8FE1-89EB5637F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740DEBC-F0D9-42F1-8842-5433F1DE6F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93328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79CCA8-7B74-4CD8-B6DA-889029DC1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3657F5-B6BF-4D1B-8075-C877D53375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7459117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1563</TotalTime>
  <Words>267</Words>
  <Application>Microsoft Office PowerPoint</Application>
  <PresentationFormat>Panorámica</PresentationFormat>
  <Paragraphs>33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Broadway</vt:lpstr>
      <vt:lpstr>Calibri</vt:lpstr>
      <vt:lpstr>Calibri Light</vt:lpstr>
      <vt:lpstr>Neris Light</vt:lpstr>
      <vt:lpstr>Tema de Office</vt:lpstr>
      <vt:lpstr>APRENDIZAJE BASADO EN PROYECTOS </vt:lpstr>
      <vt:lpstr>TIPOS DE PROYECTOS </vt:lpstr>
      <vt:lpstr>CRITERIOS QUE DEBE CUMPLIR UN PROYECTO</vt:lpstr>
      <vt:lpstr>ELEMENTOS DE UN PROYECTO DE CALIDAD</vt:lpstr>
      <vt:lpstr>Presentación de PowerPoint</vt:lpstr>
      <vt:lpstr>Presentación de PowerPoint</vt:lpstr>
      <vt:lpstr>IMPLEMENTACION DEL ABP EN EL AULA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Rectoria</dc:creator>
  <cp:lastModifiedBy>Rectoria</cp:lastModifiedBy>
  <cp:revision>15</cp:revision>
  <dcterms:created xsi:type="dcterms:W3CDTF">2018-12-12T01:55:52Z</dcterms:created>
  <dcterms:modified xsi:type="dcterms:W3CDTF">2018-12-14T15:11:41Z</dcterms:modified>
</cp:coreProperties>
</file>